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7" r:id="rId2"/>
    <p:sldId id="268" r:id="rId3"/>
    <p:sldId id="258" r:id="rId4"/>
    <p:sldId id="262" r:id="rId5"/>
    <p:sldId id="260" r:id="rId6"/>
    <p:sldId id="265" r:id="rId7"/>
    <p:sldId id="266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29" userDrawn="1">
          <p15:clr>
            <a:srgbClr val="A4A3A4"/>
          </p15:clr>
        </p15:guide>
        <p15:guide id="2" pos="49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FF"/>
    <a:srgbClr val="76D6FF"/>
    <a:srgbClr val="A0A0A0"/>
    <a:srgbClr val="354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30" autoAdjust="0"/>
    <p:restoredTop sz="95062" autoAdjust="0"/>
  </p:normalViewPr>
  <p:slideViewPr>
    <p:cSldViewPr snapToGrid="0">
      <p:cViewPr varScale="1">
        <p:scale>
          <a:sx n="102" d="100"/>
          <a:sy n="102" d="100"/>
        </p:scale>
        <p:origin x="736" y="176"/>
      </p:cViewPr>
      <p:guideLst>
        <p:guide orient="horz" pos="3929"/>
        <p:guide pos="49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104DB9-4DB4-4F62-996D-D4CD37D68DB0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AF6C6CDF-ADFE-4216-983E-C73851120197}">
      <dgm:prSet phldrT="[Text]"/>
      <dgm:spPr/>
      <dgm:t>
        <a:bodyPr/>
        <a:lstStyle/>
        <a:p>
          <a:r>
            <a:rPr lang="en-US" dirty="0"/>
            <a:t>  </a:t>
          </a:r>
        </a:p>
      </dgm:t>
    </dgm:pt>
    <dgm:pt modelId="{BC0F59EB-512A-45BD-AD85-CC9EA8961B79}" type="parTrans" cxnId="{48861BC0-AF76-468F-A070-E3C398B32BC3}">
      <dgm:prSet/>
      <dgm:spPr/>
      <dgm:t>
        <a:bodyPr/>
        <a:lstStyle/>
        <a:p>
          <a:endParaRPr lang="en-US"/>
        </a:p>
      </dgm:t>
    </dgm:pt>
    <dgm:pt modelId="{575E0B28-9116-4F23-86D5-21EF1A0C588F}" type="sibTrans" cxnId="{48861BC0-AF76-468F-A070-E3C398B32BC3}">
      <dgm:prSet/>
      <dgm:spPr/>
      <dgm:t>
        <a:bodyPr/>
        <a:lstStyle/>
        <a:p>
          <a:endParaRPr lang="en-US"/>
        </a:p>
      </dgm:t>
    </dgm:pt>
    <dgm:pt modelId="{58A0EF4D-A5DB-427D-9F3F-FA03C2CA215F}">
      <dgm:prSet phldrT="[Text]" custT="1"/>
      <dgm:spPr/>
      <dgm:t>
        <a:bodyPr/>
        <a:lstStyle/>
        <a:p>
          <a:r>
            <a:rPr lang="en-US" sz="2400" dirty="0"/>
            <a:t>Doctors</a:t>
          </a:r>
          <a:endParaRPr lang="en-US" sz="3300" dirty="0"/>
        </a:p>
      </dgm:t>
    </dgm:pt>
    <dgm:pt modelId="{A36BC12E-576A-4B71-9ADE-40631D75C753}" type="parTrans" cxnId="{EDB469E8-411C-46ED-849C-9C43BDDB0405}">
      <dgm:prSet/>
      <dgm:spPr/>
      <dgm:t>
        <a:bodyPr/>
        <a:lstStyle/>
        <a:p>
          <a:endParaRPr lang="en-US"/>
        </a:p>
      </dgm:t>
    </dgm:pt>
    <dgm:pt modelId="{052ABC77-2E0D-40B6-990C-1002DC7F5827}" type="sibTrans" cxnId="{EDB469E8-411C-46ED-849C-9C43BDDB0405}">
      <dgm:prSet/>
      <dgm:spPr/>
      <dgm:t>
        <a:bodyPr/>
        <a:lstStyle/>
        <a:p>
          <a:endParaRPr lang="en-US"/>
        </a:p>
      </dgm:t>
    </dgm:pt>
    <dgm:pt modelId="{9F8A7A64-A76E-4B5E-B0F9-9B3325CF937A}">
      <dgm:prSet phldrT="[Text]" custT="1"/>
      <dgm:spPr/>
      <dgm:t>
        <a:bodyPr/>
        <a:lstStyle/>
        <a:p>
          <a:r>
            <a:rPr lang="en-US" sz="2800" dirty="0"/>
            <a:t>Patients</a:t>
          </a:r>
          <a:endParaRPr lang="en-US" sz="3300" dirty="0"/>
        </a:p>
      </dgm:t>
    </dgm:pt>
    <dgm:pt modelId="{28ADDC64-BCEC-4779-80BE-F11471950351}" type="parTrans" cxnId="{8CBFD431-5789-4C7B-95F1-97DA520A9FEF}">
      <dgm:prSet/>
      <dgm:spPr/>
      <dgm:t>
        <a:bodyPr/>
        <a:lstStyle/>
        <a:p>
          <a:endParaRPr lang="en-US"/>
        </a:p>
      </dgm:t>
    </dgm:pt>
    <dgm:pt modelId="{56B46455-9DBF-43D2-832B-C38034B69D05}" type="sibTrans" cxnId="{8CBFD431-5789-4C7B-95F1-97DA520A9FEF}">
      <dgm:prSet/>
      <dgm:spPr/>
      <dgm:t>
        <a:bodyPr/>
        <a:lstStyle/>
        <a:p>
          <a:endParaRPr lang="en-US"/>
        </a:p>
      </dgm:t>
    </dgm:pt>
    <dgm:pt modelId="{61892F5F-8573-4AEC-A49B-982CB8409F9E}" type="pres">
      <dgm:prSet presAssocID="{0D104DB9-4DB4-4F62-996D-D4CD37D68DB0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A00A5C87-59FC-4A55-A1D0-CD3F9B241D55}" type="pres">
      <dgm:prSet presAssocID="{AF6C6CDF-ADFE-4216-983E-C73851120197}" presName="Accent1" presStyleCnt="0"/>
      <dgm:spPr/>
    </dgm:pt>
    <dgm:pt modelId="{81F2699D-E11A-4EA6-AD15-B63B7DA048B6}" type="pres">
      <dgm:prSet presAssocID="{AF6C6CDF-ADFE-4216-983E-C73851120197}" presName="Accent" presStyleLbl="node1" presStyleIdx="0" presStyleCnt="3"/>
      <dgm:spPr>
        <a:noFill/>
        <a:ln>
          <a:solidFill>
            <a:schemeClr val="accent1">
              <a:lumMod val="50000"/>
            </a:schemeClr>
          </a:solidFill>
        </a:ln>
      </dgm:spPr>
    </dgm:pt>
    <dgm:pt modelId="{4F56A893-0951-4504-8958-FF767F2AC88E}" type="pres">
      <dgm:prSet presAssocID="{AF6C6CDF-ADFE-4216-983E-C73851120197}" presName="Parent1" presStyleLbl="revTx" presStyleIdx="0" presStyleCnt="3" custLinFactX="-100000" custLinFactNeighborX="-181349" custLinFactNeighborY="-16748">
        <dgm:presLayoutVars>
          <dgm:chMax val="1"/>
          <dgm:chPref val="1"/>
          <dgm:bulletEnabled val="1"/>
        </dgm:presLayoutVars>
      </dgm:prSet>
      <dgm:spPr/>
    </dgm:pt>
    <dgm:pt modelId="{8D95DEE7-C8A3-4649-8975-F89FA52284C2}" type="pres">
      <dgm:prSet presAssocID="{58A0EF4D-A5DB-427D-9F3F-FA03C2CA215F}" presName="Accent2" presStyleCnt="0"/>
      <dgm:spPr/>
    </dgm:pt>
    <dgm:pt modelId="{BA6CE94B-46B0-435B-A260-BB70C26D38FA}" type="pres">
      <dgm:prSet presAssocID="{58A0EF4D-A5DB-427D-9F3F-FA03C2CA215F}" presName="Accent" presStyleLbl="node1" presStyleIdx="1" presStyleCnt="3"/>
      <dgm:spPr>
        <a:noFill/>
        <a:ln>
          <a:solidFill>
            <a:schemeClr val="accent1">
              <a:lumMod val="60000"/>
              <a:lumOff val="40000"/>
            </a:schemeClr>
          </a:solidFill>
        </a:ln>
      </dgm:spPr>
    </dgm:pt>
    <dgm:pt modelId="{AD6763E1-6E96-40E6-BADE-4F824F3DEE0D}" type="pres">
      <dgm:prSet presAssocID="{58A0EF4D-A5DB-427D-9F3F-FA03C2CA215F}" presName="Parent2" presStyleLbl="revTx" presStyleIdx="1" presStyleCnt="3" custLinFactNeighborX="5445" custLinFactNeighborY="36776">
        <dgm:presLayoutVars>
          <dgm:chMax val="1"/>
          <dgm:chPref val="1"/>
          <dgm:bulletEnabled val="1"/>
        </dgm:presLayoutVars>
      </dgm:prSet>
      <dgm:spPr/>
    </dgm:pt>
    <dgm:pt modelId="{CA585374-F1F8-4889-82E1-509F6DBF5755}" type="pres">
      <dgm:prSet presAssocID="{9F8A7A64-A76E-4B5E-B0F9-9B3325CF937A}" presName="Accent3" presStyleCnt="0"/>
      <dgm:spPr/>
    </dgm:pt>
    <dgm:pt modelId="{8D0DB8CB-8245-44E7-8611-2CB6F2AE5802}" type="pres">
      <dgm:prSet presAssocID="{9F8A7A64-A76E-4B5E-B0F9-9B3325CF937A}" presName="Accent" presStyleLbl="node1" presStyleIdx="2" presStyleCnt="3" custLinFactNeighborX="-1127" custLinFactNeighborY="220"/>
      <dgm:spPr>
        <a:noFill/>
        <a:ln>
          <a:solidFill>
            <a:schemeClr val="accent3">
              <a:lumMod val="40000"/>
              <a:lumOff val="60000"/>
            </a:schemeClr>
          </a:solidFill>
        </a:ln>
      </dgm:spPr>
    </dgm:pt>
    <dgm:pt modelId="{BD53CE94-2DCC-458A-9DEB-BCA226C4B29E}" type="pres">
      <dgm:prSet presAssocID="{9F8A7A64-A76E-4B5E-B0F9-9B3325CF937A}" presName="Parent3" presStyleLbl="revTx" presStyleIdx="2" presStyleCnt="3" custLinFactNeighborX="-1642" custLinFactNeighborY="27412">
        <dgm:presLayoutVars>
          <dgm:chMax val="1"/>
          <dgm:chPref val="1"/>
          <dgm:bulletEnabled val="1"/>
        </dgm:presLayoutVars>
      </dgm:prSet>
      <dgm:spPr/>
    </dgm:pt>
  </dgm:ptLst>
  <dgm:cxnLst>
    <dgm:cxn modelId="{5F021403-BD91-496E-BD4A-BC24B9BBF896}" type="presOf" srcId="{9F8A7A64-A76E-4B5E-B0F9-9B3325CF937A}" destId="{BD53CE94-2DCC-458A-9DEB-BCA226C4B29E}" srcOrd="0" destOrd="0" presId="urn:microsoft.com/office/officeart/2009/layout/CircleArrowProcess"/>
    <dgm:cxn modelId="{8CBFD431-5789-4C7B-95F1-97DA520A9FEF}" srcId="{0D104DB9-4DB4-4F62-996D-D4CD37D68DB0}" destId="{9F8A7A64-A76E-4B5E-B0F9-9B3325CF937A}" srcOrd="2" destOrd="0" parTransId="{28ADDC64-BCEC-4779-80BE-F11471950351}" sibTransId="{56B46455-9DBF-43D2-832B-C38034B69D05}"/>
    <dgm:cxn modelId="{6C33A446-2030-4684-8697-D261F02FA21B}" type="presOf" srcId="{AF6C6CDF-ADFE-4216-983E-C73851120197}" destId="{4F56A893-0951-4504-8958-FF767F2AC88E}" srcOrd="0" destOrd="0" presId="urn:microsoft.com/office/officeart/2009/layout/CircleArrowProcess"/>
    <dgm:cxn modelId="{1245A554-163E-41E5-A0F2-F9BC6D391DDF}" type="presOf" srcId="{0D104DB9-4DB4-4F62-996D-D4CD37D68DB0}" destId="{61892F5F-8573-4AEC-A49B-982CB8409F9E}" srcOrd="0" destOrd="0" presId="urn:microsoft.com/office/officeart/2009/layout/CircleArrowProcess"/>
    <dgm:cxn modelId="{48861BC0-AF76-468F-A070-E3C398B32BC3}" srcId="{0D104DB9-4DB4-4F62-996D-D4CD37D68DB0}" destId="{AF6C6CDF-ADFE-4216-983E-C73851120197}" srcOrd="0" destOrd="0" parTransId="{BC0F59EB-512A-45BD-AD85-CC9EA8961B79}" sibTransId="{575E0B28-9116-4F23-86D5-21EF1A0C588F}"/>
    <dgm:cxn modelId="{EDB469E8-411C-46ED-849C-9C43BDDB0405}" srcId="{0D104DB9-4DB4-4F62-996D-D4CD37D68DB0}" destId="{58A0EF4D-A5DB-427D-9F3F-FA03C2CA215F}" srcOrd="1" destOrd="0" parTransId="{A36BC12E-576A-4B71-9ADE-40631D75C753}" sibTransId="{052ABC77-2E0D-40B6-990C-1002DC7F5827}"/>
    <dgm:cxn modelId="{2D651CF4-CF49-43DB-BE66-54D94BB491FC}" type="presOf" srcId="{58A0EF4D-A5DB-427D-9F3F-FA03C2CA215F}" destId="{AD6763E1-6E96-40E6-BADE-4F824F3DEE0D}" srcOrd="0" destOrd="0" presId="urn:microsoft.com/office/officeart/2009/layout/CircleArrowProcess"/>
    <dgm:cxn modelId="{D1E74F80-7EA6-4210-9C22-340F7F9716AA}" type="presParOf" srcId="{61892F5F-8573-4AEC-A49B-982CB8409F9E}" destId="{A00A5C87-59FC-4A55-A1D0-CD3F9B241D55}" srcOrd="0" destOrd="0" presId="urn:microsoft.com/office/officeart/2009/layout/CircleArrowProcess"/>
    <dgm:cxn modelId="{C582CCD1-B632-43E2-A1AB-53ADF154A10C}" type="presParOf" srcId="{A00A5C87-59FC-4A55-A1D0-CD3F9B241D55}" destId="{81F2699D-E11A-4EA6-AD15-B63B7DA048B6}" srcOrd="0" destOrd="0" presId="urn:microsoft.com/office/officeart/2009/layout/CircleArrowProcess"/>
    <dgm:cxn modelId="{BA021E8A-0BF8-4CBC-BBD7-959E525A512D}" type="presParOf" srcId="{61892F5F-8573-4AEC-A49B-982CB8409F9E}" destId="{4F56A893-0951-4504-8958-FF767F2AC88E}" srcOrd="1" destOrd="0" presId="urn:microsoft.com/office/officeart/2009/layout/CircleArrowProcess"/>
    <dgm:cxn modelId="{6FF9310F-BEB6-4BC4-962C-6FC1A2BE4A7B}" type="presParOf" srcId="{61892F5F-8573-4AEC-A49B-982CB8409F9E}" destId="{8D95DEE7-C8A3-4649-8975-F89FA52284C2}" srcOrd="2" destOrd="0" presId="urn:microsoft.com/office/officeart/2009/layout/CircleArrowProcess"/>
    <dgm:cxn modelId="{92E9DA7D-C884-4D16-9CEF-7C118F14BE6D}" type="presParOf" srcId="{8D95DEE7-C8A3-4649-8975-F89FA52284C2}" destId="{BA6CE94B-46B0-435B-A260-BB70C26D38FA}" srcOrd="0" destOrd="0" presId="urn:microsoft.com/office/officeart/2009/layout/CircleArrowProcess"/>
    <dgm:cxn modelId="{004D9B8F-9AFC-4788-A336-3597D771EE66}" type="presParOf" srcId="{61892F5F-8573-4AEC-A49B-982CB8409F9E}" destId="{AD6763E1-6E96-40E6-BADE-4F824F3DEE0D}" srcOrd="3" destOrd="0" presId="urn:microsoft.com/office/officeart/2009/layout/CircleArrowProcess"/>
    <dgm:cxn modelId="{DA5F630F-9183-474D-A453-6D87379C824C}" type="presParOf" srcId="{61892F5F-8573-4AEC-A49B-982CB8409F9E}" destId="{CA585374-F1F8-4889-82E1-509F6DBF5755}" srcOrd="4" destOrd="0" presId="urn:microsoft.com/office/officeart/2009/layout/CircleArrowProcess"/>
    <dgm:cxn modelId="{F612ABFC-167F-4333-8E8B-280C30998C86}" type="presParOf" srcId="{CA585374-F1F8-4889-82E1-509F6DBF5755}" destId="{8D0DB8CB-8245-44E7-8611-2CB6F2AE5802}" srcOrd="0" destOrd="0" presId="urn:microsoft.com/office/officeart/2009/layout/CircleArrowProcess"/>
    <dgm:cxn modelId="{D1E31818-67D9-49CF-BD77-E5ECEFA6C80C}" type="presParOf" srcId="{61892F5F-8573-4AEC-A49B-982CB8409F9E}" destId="{BD53CE94-2DCC-458A-9DEB-BCA226C4B29E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F2699D-E11A-4EA6-AD15-B63B7DA048B6}">
      <dsp:nvSpPr>
        <dsp:cNvPr id="0" name=""/>
        <dsp:cNvSpPr/>
      </dsp:nvSpPr>
      <dsp:spPr>
        <a:xfrm>
          <a:off x="3272657" y="0"/>
          <a:ext cx="2811247" cy="281167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noFill/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56A893-0951-4504-8958-FF767F2AC88E}">
      <dsp:nvSpPr>
        <dsp:cNvPr id="0" name=""/>
        <dsp:cNvSpPr/>
      </dsp:nvSpPr>
      <dsp:spPr>
        <a:xfrm>
          <a:off x="0" y="884316"/>
          <a:ext cx="1562155" cy="780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/>
            <a:t>  </a:t>
          </a:r>
        </a:p>
      </dsp:txBody>
      <dsp:txXfrm>
        <a:off x="0" y="884316"/>
        <a:ext cx="1562155" cy="780891"/>
      </dsp:txXfrm>
    </dsp:sp>
    <dsp:sp modelId="{BA6CE94B-46B0-435B-A260-BB70C26D38FA}">
      <dsp:nvSpPr>
        <dsp:cNvPr id="0" name=""/>
        <dsp:cNvSpPr/>
      </dsp:nvSpPr>
      <dsp:spPr>
        <a:xfrm>
          <a:off x="2491843" y="1615515"/>
          <a:ext cx="2811247" cy="281167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763E1-6E96-40E6-BADE-4F824F3DEE0D}">
      <dsp:nvSpPr>
        <dsp:cNvPr id="0" name=""/>
        <dsp:cNvSpPr/>
      </dsp:nvSpPr>
      <dsp:spPr>
        <a:xfrm>
          <a:off x="3201448" y="2927141"/>
          <a:ext cx="1562155" cy="780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Doctors</a:t>
          </a:r>
          <a:endParaRPr lang="en-US" sz="3300" kern="1200" dirty="0"/>
        </a:p>
      </dsp:txBody>
      <dsp:txXfrm>
        <a:off x="3201448" y="2927141"/>
        <a:ext cx="1562155" cy="780891"/>
      </dsp:txXfrm>
    </dsp:sp>
    <dsp:sp modelId="{8D0DB8CB-8245-44E7-8611-2CB6F2AE5802}">
      <dsp:nvSpPr>
        <dsp:cNvPr id="0" name=""/>
        <dsp:cNvSpPr/>
      </dsp:nvSpPr>
      <dsp:spPr>
        <a:xfrm>
          <a:off x="3445524" y="3429671"/>
          <a:ext cx="2415296" cy="2416264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chemeClr val="accent3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53CE94-2DCC-458A-9DEB-BCA226C4B29E}">
      <dsp:nvSpPr>
        <dsp:cNvPr id="0" name=""/>
        <dsp:cNvSpPr/>
      </dsp:nvSpPr>
      <dsp:spPr>
        <a:xfrm>
          <a:off x="3872080" y="4481215"/>
          <a:ext cx="1562155" cy="780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Patients</a:t>
          </a:r>
          <a:endParaRPr lang="en-US" sz="3300" kern="1200" dirty="0"/>
        </a:p>
      </dsp:txBody>
      <dsp:txXfrm>
        <a:off x="3872080" y="4481215"/>
        <a:ext cx="1562155" cy="7808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B1E89-8DA0-4179-A946-F93635C6A082}" type="datetimeFigureOut">
              <a:rPr lang="en-US" smtClean="0"/>
              <a:t>9/28/23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C4C855-0E83-4064-B871-0A4D661EE7A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52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4C855-0E83-4064-B871-0A4D661EE7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75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4C855-0E83-4064-B871-0A4D661EE7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472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4C855-0E83-4064-B871-0A4D661EE7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02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4C855-0E83-4064-B871-0A4D661EE7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36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4C855-0E83-4064-B871-0A4D661EE7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00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4C855-0E83-4064-B871-0A4D661EE7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368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4C855-0E83-4064-B871-0A4D661EE7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87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4C855-0E83-4064-B871-0A4D661EE7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09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674D3-8031-4BDF-B242-3B58CC28E1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B989E3-B80C-427E-B3EA-68F3D9E7DD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0C83A-195A-4F5E-87A7-957EFFE87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E59DF-7625-4829-986C-64CDBBD6923E}" type="datetimeFigureOut">
              <a:rPr lang="en-US" smtClean="0"/>
              <a:t>9/28/23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EE95B-73D0-4541-8D70-BC27CE731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400B2-32EE-470D-848A-E108F958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5BCF1-920D-4B96-B226-A5D513CC083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9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0" advClick="0" advTm="40000"/>
    </mc:Choice>
    <mc:Fallback xmlns="">
      <p:transition spd="slow" advClick="0" advTm="4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6413E-B65E-4ABD-8E5A-022B0659C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996039-FD04-419D-AE7E-E778D5F27C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DC419-1BF5-4454-AE98-03FF92EDF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E59DF-7625-4829-986C-64CDBBD6923E}" type="datetimeFigureOut">
              <a:rPr lang="en-US" smtClean="0"/>
              <a:t>9/28/23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9DF90-6D9D-42D9-834C-41950C68D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76B45-31D8-4954-8163-E3D303291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5BCF1-920D-4B96-B226-A5D513CC083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7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0" advClick="0" advTm="40000"/>
    </mc:Choice>
    <mc:Fallback xmlns="">
      <p:transition spd="slow" advClick="0" advTm="4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F00B93-A665-4056-AF1F-F2E8B98BAB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48B272-BF87-4653-A960-DDCB97866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3A6F0-99DA-44C4-9238-56435B24D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E59DF-7625-4829-986C-64CDBBD6923E}" type="datetimeFigureOut">
              <a:rPr lang="en-US" smtClean="0"/>
              <a:t>9/28/23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AEB8F-40B2-49A3-A815-98BE627C0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1CDAE-8E30-4E46-BA3E-9084102A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5BCF1-920D-4B96-B226-A5D513CC083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6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0" advClick="0" advTm="40000"/>
    </mc:Choice>
    <mc:Fallback xmlns="">
      <p:transition spd="slow" advClick="0" advTm="4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2484C-B20A-44BA-829C-CE6828D58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08DBE-AE4A-4E75-A933-705E98DBA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6DA72-FE25-452A-8C78-AC665A7FA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E59DF-7625-4829-986C-64CDBBD6923E}" type="datetimeFigureOut">
              <a:rPr lang="en-US" smtClean="0"/>
              <a:t>9/28/23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CE7A6-839F-450F-B0E9-B0C1DD87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CF16D-D9F4-47C9-ADE4-8AA328B54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5BCF1-920D-4B96-B226-A5D513CC083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5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0" advClick="0" advTm="40000"/>
    </mc:Choice>
    <mc:Fallback xmlns="">
      <p:transition spd="slow" advClick="0" advTm="4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D6F68-C8B0-41DC-B1F4-422D2017A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B90CC-CF9B-45D2-970C-8F36E3EE1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88B0B-14C2-4951-B2C4-FEFC5379E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E59DF-7625-4829-986C-64CDBBD6923E}" type="datetimeFigureOut">
              <a:rPr lang="en-US" smtClean="0"/>
              <a:t>9/28/23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A8CA5-B914-4FF6-A59F-B9018145F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1D625-3F5B-4CAF-A227-57163CC6F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5BCF1-920D-4B96-B226-A5D513CC083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7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0" advClick="0" advTm="40000"/>
    </mc:Choice>
    <mc:Fallback xmlns="">
      <p:transition spd="slow" advClick="0" advTm="4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DF292-68D7-43AD-B4C0-EB03AF783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CD24A-9351-49CC-A5FD-00110E87F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CB4CFA-1EE7-4B40-BFA4-C45D9DFAB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2823A9-E035-478B-9A83-DA33C6A0F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E59DF-7625-4829-986C-64CDBBD6923E}" type="datetimeFigureOut">
              <a:rPr lang="en-US" smtClean="0"/>
              <a:t>9/28/23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4A7FE-A8C1-4659-A61A-EE57DC66E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420F7A-D0E1-4115-88CE-66CFB6AED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5BCF1-920D-4B96-B226-A5D513CC083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7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0" advClick="0" advTm="40000"/>
    </mc:Choice>
    <mc:Fallback xmlns="">
      <p:transition spd="slow" advClick="0" advTm="4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10CD9-7B99-4240-96ED-319740490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CBAF78-FB2E-44B1-A2EE-6DCE8732B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D91886-9A4D-4F16-B9ED-1F65D9907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2AFE16-CE30-4E5E-B493-B4D18B94EB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258F29-DADE-4934-A018-07DA2BF5DD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806C43-164D-4124-8455-503C933AC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E59DF-7625-4829-986C-64CDBBD6923E}" type="datetimeFigureOut">
              <a:rPr lang="en-US" smtClean="0"/>
              <a:t>9/28/23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DE3988-9DE9-4BA4-B193-42236A54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E0908D-B714-4A8B-BE58-49D0F1700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5BCF1-920D-4B96-B226-A5D513CC083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34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0" advClick="0" advTm="40000"/>
    </mc:Choice>
    <mc:Fallback xmlns="">
      <p:transition spd="slow" advClick="0" advTm="4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84E3A-E29D-4736-97AC-7B472DBEB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47E69F-8A5A-4E06-862D-9C7B96994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E59DF-7625-4829-986C-64CDBBD6923E}" type="datetimeFigureOut">
              <a:rPr lang="en-US" smtClean="0"/>
              <a:t>9/28/23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3942BC-2445-46E2-9449-A338E7828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81C9BA-8D1E-45B0-B4F4-3131544BC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5BCF1-920D-4B96-B226-A5D513CC083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5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0" advClick="0" advTm="40000"/>
    </mc:Choice>
    <mc:Fallback xmlns="">
      <p:transition spd="slow" advClick="0" advTm="4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CE483A-E157-41E5-B38D-CA1864D8F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E59DF-7625-4829-986C-64CDBBD6923E}" type="datetimeFigureOut">
              <a:rPr lang="en-US" smtClean="0"/>
              <a:t>9/28/23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19F38D-EDDC-4E85-A6EC-E0246D0D5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ADB144-C44D-47B9-A594-4F410B87D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5BCF1-920D-4B96-B226-A5D513CC083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5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0" advClick="0" advTm="40000"/>
    </mc:Choice>
    <mc:Fallback xmlns="">
      <p:transition spd="slow" advClick="0" advTm="4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F4596-7D71-47F1-8CEE-A88F10FFD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98653-2A4F-4436-B1AD-61C51DB3B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0ABF9-88ED-40BC-BF7D-A4BA9B4DEF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816201-D5F5-4B53-9D90-1D2CCF2F8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E59DF-7625-4829-986C-64CDBBD6923E}" type="datetimeFigureOut">
              <a:rPr lang="en-US" smtClean="0"/>
              <a:t>9/28/23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23251-B1E0-4CDC-8B90-8116E00A5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9DE4E-5BB8-41F3-B091-DE390D72F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5BCF1-920D-4B96-B226-A5D513CC083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9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0" advClick="0" advTm="40000"/>
    </mc:Choice>
    <mc:Fallback xmlns="">
      <p:transition spd="slow" advClick="0" advTm="4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C699D-34C5-439C-A4CF-3C05EEB8A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501FAD-BBB5-440E-8E23-B2A93ED626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F64F3E-0555-4F99-8006-B67903C8D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A201D3-219C-4D40-A43B-A1B951A6E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E59DF-7625-4829-986C-64CDBBD6923E}" type="datetimeFigureOut">
              <a:rPr lang="en-US" smtClean="0"/>
              <a:t>9/28/23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90A6B0-C964-4592-AC11-9AA70FB2D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84FF0B-D0B0-456B-85D0-B863B99EA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5BCF1-920D-4B96-B226-A5D513CC083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9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0" advClick="0" advTm="40000"/>
    </mc:Choice>
    <mc:Fallback xmlns="">
      <p:transition spd="slow" advClick="0" advTm="4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282F0-F5CE-45B4-AEFB-8E223A61F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7C4970-22AF-4417-A050-C94C4C988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5D24A-BAAF-43B8-A944-A1A08EA96F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E59DF-7625-4829-986C-64CDBBD6923E}" type="datetimeFigureOut">
              <a:rPr lang="en-US" smtClean="0"/>
              <a:t>9/28/23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1743A-31A9-4581-856A-99C9A490C6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F32B7-E55A-4C37-8BBA-F36108E421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5BCF1-920D-4B96-B226-A5D513CC083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20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0" advClick="0" advTm="40000"/>
    </mc:Choice>
    <mc:Fallback xmlns="">
      <p:transition spd="slow" advClick="0" advTm="4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gif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2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8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7.svg"/><Relationship Id="rId4" Type="http://schemas.openxmlformats.org/officeDocument/2006/relationships/diagramData" Target="../diagrams/data1.xml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2437295-B032-1D48-BF98-7101EADF8621}"/>
              </a:ext>
            </a:extLst>
          </p:cNvPr>
          <p:cNvGrpSpPr/>
          <p:nvPr/>
        </p:nvGrpSpPr>
        <p:grpSpPr>
          <a:xfrm>
            <a:off x="20581" y="-8749"/>
            <a:ext cx="12171419" cy="6866749"/>
            <a:chOff x="20581" y="-8749"/>
            <a:chExt cx="12171419" cy="6866749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0088B55-6762-47DD-A974-5D4EF0289290}"/>
                </a:ext>
              </a:extLst>
            </p:cNvPr>
            <p:cNvCxnSpPr/>
            <p:nvPr/>
          </p:nvCxnSpPr>
          <p:spPr>
            <a:xfrm>
              <a:off x="362814" y="3760839"/>
              <a:ext cx="3728392" cy="0"/>
            </a:xfrm>
            <a:prstGeom prst="line">
              <a:avLst/>
            </a:prstGeom>
            <a:ln w="22225">
              <a:solidFill>
                <a:srgbClr val="354D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634D1A-B3CA-3E6B-4D1A-319FD73F4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1" y="684014"/>
              <a:ext cx="4232854" cy="219192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461E61F-BF61-E4DF-57F8-7DFA86A4C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475" y="3951309"/>
              <a:ext cx="2599944" cy="95410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572991F-2410-22C7-DBE3-5440E16934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2" r="5628"/>
            <a:stretch/>
          </p:blipFill>
          <p:spPr>
            <a:xfrm>
              <a:off x="5186516" y="-8749"/>
              <a:ext cx="7005484" cy="68667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030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091DE901-83D4-456D-8FEE-4B28B859B30F}"/>
              </a:ext>
            </a:extLst>
          </p:cNvPr>
          <p:cNvSpPr txBox="1"/>
          <p:nvPr/>
        </p:nvSpPr>
        <p:spPr>
          <a:xfrm>
            <a:off x="153383" y="222426"/>
            <a:ext cx="4878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54D66"/>
                </a:solidFill>
                <a:latin typeface="Artifakt Element Thin" panose="020B0203050000020004" pitchFamily="34" charset="0"/>
                <a:ea typeface="Artifakt Element Thin" panose="020B0203050000020004" pitchFamily="34" charset="0"/>
              </a:rPr>
              <a:t>Problem statement</a:t>
            </a:r>
          </a:p>
          <a:p>
            <a:r>
              <a:rPr lang="en-US" sz="2800" b="1" dirty="0">
                <a:solidFill>
                  <a:srgbClr val="A0A0A0"/>
                </a:solidFill>
                <a:latin typeface="Artifakt Element Thin" panose="020B0203050000020004" pitchFamily="34" charset="0"/>
                <a:ea typeface="Artifakt Element Thin" panose="020B0203050000020004" pitchFamily="34" charset="0"/>
              </a:rPr>
              <a:t>What is Presbyopia?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C1CCB45-23CA-41AC-B2AD-443BD361478C}"/>
              </a:ext>
            </a:extLst>
          </p:cNvPr>
          <p:cNvGrpSpPr/>
          <p:nvPr/>
        </p:nvGrpSpPr>
        <p:grpSpPr>
          <a:xfrm>
            <a:off x="6908001" y="714869"/>
            <a:ext cx="5592102" cy="3910814"/>
            <a:chOff x="6908001" y="714869"/>
            <a:chExt cx="5592102" cy="39108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8B8CFAB-066B-4FE3-83D5-DAD046028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8001" y="1179871"/>
              <a:ext cx="5193687" cy="344581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6818961-B9A1-420C-B7E9-7D0A4B757F18}"/>
                </a:ext>
              </a:extLst>
            </p:cNvPr>
            <p:cNvSpPr txBox="1"/>
            <p:nvPr/>
          </p:nvSpPr>
          <p:spPr>
            <a:xfrm>
              <a:off x="7621337" y="714869"/>
              <a:ext cx="48787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A0A0A0"/>
                  </a:solidFill>
                  <a:latin typeface="Artifakt Element Thin" panose="020B0203050000020004" pitchFamily="34" charset="0"/>
                  <a:ea typeface="Artifakt Element Thin" panose="020B0203050000020004" pitchFamily="34" charset="0"/>
                </a:rPr>
                <a:t>What does it look like?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9AE6ABE-3C61-49D6-AF59-FA5C30BECB4F}"/>
              </a:ext>
            </a:extLst>
          </p:cNvPr>
          <p:cNvGrpSpPr/>
          <p:nvPr/>
        </p:nvGrpSpPr>
        <p:grpSpPr>
          <a:xfrm>
            <a:off x="3239657" y="4120745"/>
            <a:ext cx="4761343" cy="2737255"/>
            <a:chOff x="3381244" y="3833170"/>
            <a:chExt cx="5347136" cy="301313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E39539E-9FB7-48D7-A790-24E3E665E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1244" y="4544647"/>
              <a:ext cx="5347136" cy="230165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C0BB11D-33AB-4348-BF95-C3F251C5BEF5}"/>
                </a:ext>
              </a:extLst>
            </p:cNvPr>
            <p:cNvSpPr txBox="1"/>
            <p:nvPr/>
          </p:nvSpPr>
          <p:spPr>
            <a:xfrm>
              <a:off x="3677648" y="3833170"/>
              <a:ext cx="48787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A0A0A0"/>
                  </a:solidFill>
                  <a:latin typeface="Artifakt Element Thin" panose="020B0203050000020004" pitchFamily="34" charset="0"/>
                  <a:ea typeface="Artifakt Element Thin" panose="020B0203050000020004" pitchFamily="34" charset="0"/>
                </a:rPr>
                <a:t>Symptoms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20C2B0A-9AFA-4351-BCB1-5FA2ED8C32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739" y="6046839"/>
            <a:ext cx="1620234" cy="943898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3EA01321-167D-8D4F-8F64-F5CB3B6791E9}"/>
              </a:ext>
            </a:extLst>
          </p:cNvPr>
          <p:cNvGrpSpPr/>
          <p:nvPr/>
        </p:nvGrpSpPr>
        <p:grpSpPr>
          <a:xfrm>
            <a:off x="3513662" y="832433"/>
            <a:ext cx="4281043" cy="3139374"/>
            <a:chOff x="2982723" y="832433"/>
            <a:chExt cx="4281043" cy="313937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774BD71-91C5-554C-83F3-2A6AAB04934D}"/>
                </a:ext>
              </a:extLst>
            </p:cNvPr>
            <p:cNvGrpSpPr/>
            <p:nvPr/>
          </p:nvGrpSpPr>
          <p:grpSpPr>
            <a:xfrm>
              <a:off x="2982723" y="832433"/>
              <a:ext cx="4281043" cy="1547036"/>
              <a:chOff x="2982723" y="832433"/>
              <a:chExt cx="4281043" cy="1547036"/>
            </a:xfrm>
          </p:grpSpPr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72532DE8-266A-BC40-8EAE-00E3BD37D2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645" y="2220366"/>
                <a:ext cx="3510116" cy="10381"/>
              </a:xfrm>
              <a:prstGeom prst="straightConnector1">
                <a:avLst/>
              </a:prstGeom>
              <a:ln w="127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F2632B-4EB0-7445-BD6A-46056A558E0B}"/>
                  </a:ext>
                </a:extLst>
              </p:cNvPr>
              <p:cNvSpPr txBox="1"/>
              <p:nvPr/>
            </p:nvSpPr>
            <p:spPr>
              <a:xfrm>
                <a:off x="2982723" y="1109432"/>
                <a:ext cx="7585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DE" dirty="0"/>
                  <a:t>6.5cm</a:t>
                </a:r>
              </a:p>
            </p:txBody>
          </p:sp>
          <p:pic>
            <p:nvPicPr>
              <p:cNvPr id="21" name="Graphic 20" descr="Baby">
                <a:extLst>
                  <a:ext uri="{FF2B5EF4-FFF2-40B4-BE49-F238E27FC236}">
                    <a16:creationId xmlns:a16="http://schemas.microsoft.com/office/drawing/2014/main" id="{A0F4CDAB-B8A1-5B41-80D3-C2D823F45F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087612" y="1620900"/>
                <a:ext cx="540013" cy="540013"/>
              </a:xfrm>
              <a:prstGeom prst="rect">
                <a:avLst/>
              </a:prstGeom>
            </p:spPr>
          </p:pic>
          <p:pic>
            <p:nvPicPr>
              <p:cNvPr id="25" name="Graphic 24" descr="Walk">
                <a:extLst>
                  <a:ext uri="{FF2B5EF4-FFF2-40B4-BE49-F238E27FC236}">
                    <a16:creationId xmlns:a16="http://schemas.microsoft.com/office/drawing/2014/main" id="{AE91E0CB-76B2-754E-B434-B954FFA43A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840195" y="1493230"/>
                <a:ext cx="737517" cy="737517"/>
              </a:xfrm>
              <a:prstGeom prst="rect">
                <a:avLst/>
              </a:prstGeom>
            </p:spPr>
          </p:pic>
          <p:pic>
            <p:nvPicPr>
              <p:cNvPr id="27" name="Graphic 26" descr="Man with cane">
                <a:extLst>
                  <a:ext uri="{FF2B5EF4-FFF2-40B4-BE49-F238E27FC236}">
                    <a16:creationId xmlns:a16="http://schemas.microsoft.com/office/drawing/2014/main" id="{003D0987-9671-9A44-A876-7C64753FD4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511926" y="1481536"/>
                <a:ext cx="737517" cy="737517"/>
              </a:xfrm>
              <a:prstGeom prst="rect">
                <a:avLst/>
              </a:prstGeom>
            </p:spPr>
          </p:pic>
          <p:pic>
            <p:nvPicPr>
              <p:cNvPr id="36" name="Graphic 35" descr="Infinity">
                <a:extLst>
                  <a:ext uri="{FF2B5EF4-FFF2-40B4-BE49-F238E27FC236}">
                    <a16:creationId xmlns:a16="http://schemas.microsoft.com/office/drawing/2014/main" id="{715B8CAF-7EC9-0C42-87C5-221D8611BE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853437" y="1969140"/>
                <a:ext cx="410329" cy="410329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09C6578-8FAA-D84D-8578-201A28039A7F}"/>
                  </a:ext>
                </a:extLst>
              </p:cNvPr>
              <p:cNvSpPr txBox="1"/>
              <p:nvPr/>
            </p:nvSpPr>
            <p:spPr>
              <a:xfrm>
                <a:off x="3897666" y="832433"/>
                <a:ext cx="70083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DE" dirty="0"/>
                  <a:t>20+</a:t>
                </a:r>
              </a:p>
              <a:p>
                <a:pPr algn="ctr"/>
                <a:r>
                  <a:rPr lang="en-DE" dirty="0"/>
                  <a:t>10cm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BB06F6D-7520-E946-92DA-1584B4C8CF5D}"/>
                  </a:ext>
                </a:extLst>
              </p:cNvPr>
              <p:cNvSpPr txBox="1"/>
              <p:nvPr/>
            </p:nvSpPr>
            <p:spPr>
              <a:xfrm>
                <a:off x="5657352" y="832433"/>
                <a:ext cx="53893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DE" dirty="0"/>
                  <a:t>60+</a:t>
                </a:r>
              </a:p>
              <a:p>
                <a:pPr algn="ctr"/>
                <a:r>
                  <a:rPr lang="en-DE" dirty="0"/>
                  <a:t>1m </a:t>
                </a:r>
              </a:p>
            </p:txBody>
          </p:sp>
          <p:pic>
            <p:nvPicPr>
              <p:cNvPr id="40" name="Graphic 39" descr="Man">
                <a:extLst>
                  <a:ext uri="{FF2B5EF4-FFF2-40B4-BE49-F238E27FC236}">
                    <a16:creationId xmlns:a16="http://schemas.microsoft.com/office/drawing/2014/main" id="{2B4BB5AF-ECD6-DF49-90F6-854C1BA1A0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4608942" y="1481977"/>
                <a:ext cx="723408" cy="723408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9FB3580-482C-4844-AECA-5274494460BB}"/>
                  </a:ext>
                </a:extLst>
              </p:cNvPr>
              <p:cNvSpPr txBox="1"/>
              <p:nvPr/>
            </p:nvSpPr>
            <p:spPr>
              <a:xfrm>
                <a:off x="4651878" y="832433"/>
                <a:ext cx="70083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DE" dirty="0"/>
                  <a:t>40+</a:t>
                </a:r>
              </a:p>
              <a:p>
                <a:pPr algn="ctr"/>
                <a:r>
                  <a:rPr lang="en-DE" dirty="0"/>
                  <a:t>25cm</a:t>
                </a:r>
              </a:p>
            </p:txBody>
          </p:sp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C3FFC625-1E7D-4C4A-AD3F-4D3259234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7962" y="2289402"/>
              <a:ext cx="2915242" cy="168240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E8A4765-73DD-F54E-8AA4-43B7E14B1571}"/>
              </a:ext>
            </a:extLst>
          </p:cNvPr>
          <p:cNvGrpSpPr/>
          <p:nvPr/>
        </p:nvGrpSpPr>
        <p:grpSpPr>
          <a:xfrm>
            <a:off x="169272" y="997614"/>
            <a:ext cx="3798045" cy="2804525"/>
            <a:chOff x="169272" y="997614"/>
            <a:chExt cx="3798045" cy="280452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4FD2343-F05C-4066-8769-1B9DAC4ADB20}"/>
                </a:ext>
              </a:extLst>
            </p:cNvPr>
            <p:cNvGrpSpPr/>
            <p:nvPr/>
          </p:nvGrpSpPr>
          <p:grpSpPr>
            <a:xfrm flipH="1">
              <a:off x="179931" y="997614"/>
              <a:ext cx="3787386" cy="2394110"/>
              <a:chOff x="194679" y="997614"/>
              <a:chExt cx="3787386" cy="2394110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2DF8FB-F4F0-4452-8298-0CDC03F87532}"/>
                  </a:ext>
                </a:extLst>
              </p:cNvPr>
              <p:cNvSpPr txBox="1"/>
              <p:nvPr/>
            </p:nvSpPr>
            <p:spPr>
              <a:xfrm>
                <a:off x="194679" y="3022392"/>
                <a:ext cx="37873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69E3AC3-1909-47D5-9DAE-5151C4C8D5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5520" y="997614"/>
                <a:ext cx="3538928" cy="2347943"/>
              </a:xfrm>
              <a:prstGeom prst="rect">
                <a:avLst/>
              </a:prstGeom>
            </p:spPr>
          </p:pic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7F7F5E9-1940-5C47-847E-120DF9A9503F}"/>
                </a:ext>
              </a:extLst>
            </p:cNvPr>
            <p:cNvSpPr txBox="1"/>
            <p:nvPr/>
          </p:nvSpPr>
          <p:spPr>
            <a:xfrm>
              <a:off x="169272" y="3155808"/>
              <a:ext cx="378738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Presbyopia is the gradual loss of near-focusing ability that occurs with age.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7F1F5E9-4F68-D047-B003-334A52056EEF}"/>
              </a:ext>
            </a:extLst>
          </p:cNvPr>
          <p:cNvGrpSpPr/>
          <p:nvPr/>
        </p:nvGrpSpPr>
        <p:grpSpPr>
          <a:xfrm>
            <a:off x="3513662" y="704730"/>
            <a:ext cx="8988131" cy="3968820"/>
            <a:chOff x="3513662" y="704730"/>
            <a:chExt cx="8988131" cy="396882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0792576-BAC6-7046-81ED-B735E314FA0E}"/>
                </a:ext>
              </a:extLst>
            </p:cNvPr>
            <p:cNvGrpSpPr/>
            <p:nvPr/>
          </p:nvGrpSpPr>
          <p:grpSpPr>
            <a:xfrm>
              <a:off x="3513662" y="832433"/>
              <a:ext cx="4281043" cy="3139374"/>
              <a:chOff x="2982723" y="832433"/>
              <a:chExt cx="4281043" cy="3139374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A170975D-8D47-8744-B491-BCA89AC6E55D}"/>
                  </a:ext>
                </a:extLst>
              </p:cNvPr>
              <p:cNvGrpSpPr/>
              <p:nvPr/>
            </p:nvGrpSpPr>
            <p:grpSpPr>
              <a:xfrm>
                <a:off x="2982723" y="832433"/>
                <a:ext cx="4281043" cy="1547036"/>
                <a:chOff x="2982723" y="832433"/>
                <a:chExt cx="4281043" cy="1547036"/>
              </a:xfrm>
            </p:grpSpPr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6F68F164-2B3F-B245-9994-5279B6131E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645" y="2220366"/>
                  <a:ext cx="3510116" cy="10381"/>
                </a:xfrm>
                <a:prstGeom prst="straightConnector1">
                  <a:avLst/>
                </a:prstGeom>
                <a:ln w="12700"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DE80C79-B51C-134C-A7DC-B55DEFD9E015}"/>
                    </a:ext>
                  </a:extLst>
                </p:cNvPr>
                <p:cNvSpPr txBox="1"/>
                <p:nvPr/>
              </p:nvSpPr>
              <p:spPr>
                <a:xfrm>
                  <a:off x="2982723" y="1109432"/>
                  <a:ext cx="75854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DE" dirty="0"/>
                    <a:t>6.5cm</a:t>
                  </a:r>
                </a:p>
              </p:txBody>
            </p:sp>
            <p:pic>
              <p:nvPicPr>
                <p:cNvPr id="39" name="Graphic 38" descr="Baby">
                  <a:extLst>
                    <a:ext uri="{FF2B5EF4-FFF2-40B4-BE49-F238E27FC236}">
                      <a16:creationId xmlns:a16="http://schemas.microsoft.com/office/drawing/2014/main" id="{C6607B86-D30B-D947-9022-568DDF1EB2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87612" y="1620900"/>
                  <a:ext cx="540013" cy="540013"/>
                </a:xfrm>
                <a:prstGeom prst="rect">
                  <a:avLst/>
                </a:prstGeom>
              </p:spPr>
            </p:pic>
            <p:pic>
              <p:nvPicPr>
                <p:cNvPr id="42" name="Graphic 41" descr="Walk">
                  <a:extLst>
                    <a:ext uri="{FF2B5EF4-FFF2-40B4-BE49-F238E27FC236}">
                      <a16:creationId xmlns:a16="http://schemas.microsoft.com/office/drawing/2014/main" id="{26A49825-23D5-3C49-8983-C76DAF9FF7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40195" y="1493230"/>
                  <a:ext cx="737517" cy="737517"/>
                </a:xfrm>
                <a:prstGeom prst="rect">
                  <a:avLst/>
                </a:prstGeom>
              </p:spPr>
            </p:pic>
            <p:pic>
              <p:nvPicPr>
                <p:cNvPr id="44" name="Graphic 43" descr="Man with cane">
                  <a:extLst>
                    <a:ext uri="{FF2B5EF4-FFF2-40B4-BE49-F238E27FC236}">
                      <a16:creationId xmlns:a16="http://schemas.microsoft.com/office/drawing/2014/main" id="{0B940C25-E080-1D4E-A8A6-175678950F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11926" y="1481536"/>
                  <a:ext cx="737517" cy="737517"/>
                </a:xfrm>
                <a:prstGeom prst="rect">
                  <a:avLst/>
                </a:prstGeom>
              </p:spPr>
            </p:pic>
            <p:pic>
              <p:nvPicPr>
                <p:cNvPr id="45" name="Graphic 44" descr="Infinity">
                  <a:extLst>
                    <a:ext uri="{FF2B5EF4-FFF2-40B4-BE49-F238E27FC236}">
                      <a16:creationId xmlns:a16="http://schemas.microsoft.com/office/drawing/2014/main" id="{6722CE5C-1365-9C44-A96B-1EF46B8EC7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53437" y="1969140"/>
                  <a:ext cx="410329" cy="410329"/>
                </a:xfrm>
                <a:prstGeom prst="rect">
                  <a:avLst/>
                </a:prstGeom>
              </p:spPr>
            </p:pic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619B2069-0E94-6540-BC6F-6522E3D720E7}"/>
                    </a:ext>
                  </a:extLst>
                </p:cNvPr>
                <p:cNvSpPr txBox="1"/>
                <p:nvPr/>
              </p:nvSpPr>
              <p:spPr>
                <a:xfrm>
                  <a:off x="3897666" y="832433"/>
                  <a:ext cx="70083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DE" dirty="0"/>
                    <a:t>20+</a:t>
                  </a:r>
                </a:p>
                <a:p>
                  <a:pPr algn="ctr"/>
                  <a:r>
                    <a:rPr lang="en-DE" dirty="0"/>
                    <a:t>10cm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11B46D37-48C8-5E4D-8908-D425535448B8}"/>
                    </a:ext>
                  </a:extLst>
                </p:cNvPr>
                <p:cNvSpPr txBox="1"/>
                <p:nvPr/>
              </p:nvSpPr>
              <p:spPr>
                <a:xfrm>
                  <a:off x="5657352" y="832433"/>
                  <a:ext cx="53893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DE" dirty="0"/>
                    <a:t>60+</a:t>
                  </a:r>
                </a:p>
                <a:p>
                  <a:pPr algn="ctr"/>
                  <a:r>
                    <a:rPr lang="en-DE" dirty="0"/>
                    <a:t>1m </a:t>
                  </a:r>
                </a:p>
              </p:txBody>
            </p:sp>
            <p:pic>
              <p:nvPicPr>
                <p:cNvPr id="51" name="Graphic 50" descr="Man">
                  <a:extLst>
                    <a:ext uri="{FF2B5EF4-FFF2-40B4-BE49-F238E27FC236}">
                      <a16:creationId xmlns:a16="http://schemas.microsoft.com/office/drawing/2014/main" id="{D5E9E525-EE30-7342-A10F-75DAB50476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8942" y="1481977"/>
                  <a:ext cx="723408" cy="723408"/>
                </a:xfrm>
                <a:prstGeom prst="rect">
                  <a:avLst/>
                </a:prstGeom>
              </p:spPr>
            </p:pic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B2C040E9-7CE6-2148-8CDB-335715989FBC}"/>
                    </a:ext>
                  </a:extLst>
                </p:cNvPr>
                <p:cNvSpPr txBox="1"/>
                <p:nvPr/>
              </p:nvSpPr>
              <p:spPr>
                <a:xfrm>
                  <a:off x="4651878" y="832433"/>
                  <a:ext cx="70083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DE" dirty="0"/>
                    <a:t>40+</a:t>
                  </a:r>
                </a:p>
                <a:p>
                  <a:pPr algn="ctr"/>
                  <a:r>
                    <a:rPr lang="en-DE" dirty="0"/>
                    <a:t>25cm</a:t>
                  </a:r>
                </a:p>
              </p:txBody>
            </p:sp>
          </p:grp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73837BA-2F8B-DA48-96DA-F71D956DA5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47962" y="2289402"/>
                <a:ext cx="2915242" cy="1682405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45886B8-ED5F-9441-9E0D-3008F0C06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544" y="1257360"/>
              <a:ext cx="4697262" cy="341619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C10CF66-A951-C643-85D7-690E84B59FB9}"/>
                </a:ext>
              </a:extLst>
            </p:cNvPr>
            <p:cNvSpPr txBox="1"/>
            <p:nvPr/>
          </p:nvSpPr>
          <p:spPr>
            <a:xfrm>
              <a:off x="7623027" y="704730"/>
              <a:ext cx="48787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A0A0A0"/>
                  </a:solidFill>
                  <a:latin typeface="Artifakt Element Thin" panose="020B0203050000020004" pitchFamily="34" charset="0"/>
                  <a:ea typeface="Artifakt Element Thin" panose="020B0203050000020004" pitchFamily="34" charset="0"/>
                </a:rPr>
                <a:t>What does it look like?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36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9657FD2-8E60-41AC-84E8-8320BB7E0683}"/>
              </a:ext>
            </a:extLst>
          </p:cNvPr>
          <p:cNvSpPr txBox="1"/>
          <p:nvPr/>
        </p:nvSpPr>
        <p:spPr>
          <a:xfrm>
            <a:off x="194679" y="94391"/>
            <a:ext cx="4878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54D66"/>
                </a:solidFill>
                <a:latin typeface="Artifakt Element Thin" panose="020B0203050000020004" pitchFamily="34" charset="0"/>
                <a:ea typeface="Artifakt Element Thin" panose="020B0203050000020004" pitchFamily="34" charset="0"/>
              </a:rPr>
              <a:t>The RVO Solution </a:t>
            </a:r>
          </a:p>
          <a:p>
            <a:r>
              <a:rPr lang="en-US" sz="2800" b="1" dirty="0">
                <a:solidFill>
                  <a:srgbClr val="A0A0A0"/>
                </a:solidFill>
                <a:latin typeface="Artifakt Element Thin" panose="020B0203050000020004" pitchFamily="34" charset="0"/>
                <a:ea typeface="Artifakt Element Thin" panose="020B0203050000020004" pitchFamily="34" charset="0"/>
              </a:rPr>
              <a:t>Raindrop near vision inlays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37444D-FD2D-412D-B36C-F14074A66A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739" y="6046839"/>
            <a:ext cx="1620234" cy="9438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42AA7F1-AC36-FA4F-AEF0-A4C2A1A44D62}"/>
              </a:ext>
            </a:extLst>
          </p:cNvPr>
          <p:cNvGrpSpPr/>
          <p:nvPr/>
        </p:nvGrpSpPr>
        <p:grpSpPr>
          <a:xfrm>
            <a:off x="3048000" y="1324678"/>
            <a:ext cx="8449853" cy="2388986"/>
            <a:chOff x="3048000" y="1324678"/>
            <a:chExt cx="8449853" cy="238898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BC8664A-B2C1-45F1-A5ED-DB9ED16222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03"/>
            <a:stretch/>
          </p:blipFill>
          <p:spPr>
            <a:xfrm>
              <a:off x="6605606" y="1324678"/>
              <a:ext cx="4892247" cy="2191056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32E9651-086F-E4EB-B09D-36E31CBC9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1324678"/>
              <a:ext cx="3557607" cy="130554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290D52A-9C8B-0444-BD24-3D3A7EA15B94}"/>
                </a:ext>
              </a:extLst>
            </p:cNvPr>
            <p:cNvSpPr/>
            <p:nvPr/>
          </p:nvSpPr>
          <p:spPr>
            <a:xfrm>
              <a:off x="4866769" y="2698001"/>
              <a:ext cx="3938017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2000" dirty="0"/>
                <a:t>Cornea shape before procedure</a:t>
              </a:r>
            </a:p>
            <a:p>
              <a:r>
                <a:rPr lang="en-US" sz="2000" dirty="0"/>
                <a:t>          Cornea shape after procedure</a:t>
              </a:r>
            </a:p>
            <a:p>
              <a:endParaRPr lang="en-US" sz="2000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491D523-0A1F-45EF-8186-7D486482CE1D}"/>
              </a:ext>
            </a:extLst>
          </p:cNvPr>
          <p:cNvSpPr/>
          <p:nvPr/>
        </p:nvSpPr>
        <p:spPr>
          <a:xfrm>
            <a:off x="194680" y="3668843"/>
            <a:ext cx="573417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000" dirty="0">
                <a:solidFill>
                  <a:srgbClr val="0070C0"/>
                </a:solidFill>
              </a:rPr>
              <a:t>Patented technology 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000" dirty="0">
                <a:solidFill>
                  <a:srgbClr val="0070C0"/>
                </a:solidFill>
              </a:rPr>
              <a:t>FDA approved in 2016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575B6D-CBD6-434B-B219-65CDBC91737D}"/>
              </a:ext>
            </a:extLst>
          </p:cNvPr>
          <p:cNvSpPr txBox="1"/>
          <p:nvPr/>
        </p:nvSpPr>
        <p:spPr>
          <a:xfrm>
            <a:off x="194679" y="4485070"/>
            <a:ext cx="5103036" cy="224676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Aft>
                <a:spcPts val="600"/>
              </a:spcAft>
              <a:buFont typeface="Wingdings" pitchFamily="2" charset="2"/>
              <a:buChar char="ü"/>
              <a:defRPr sz="2000">
                <a:solidFill>
                  <a:srgbClr val="0070C0"/>
                </a:solidFill>
              </a:defRPr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Fast procedure femtosecond laser flap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People at 41 – 65 age without other refractive errors like astigmatism or myopia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 mm Diameter 30 𝜇m Thick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Hydrogel 80% Water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5AA673-2E66-BD48-99DC-799E523449BB}"/>
              </a:ext>
            </a:extLst>
          </p:cNvPr>
          <p:cNvSpPr/>
          <p:nvPr/>
        </p:nvSpPr>
        <p:spPr>
          <a:xfrm>
            <a:off x="4713732" y="2715899"/>
            <a:ext cx="3783745" cy="3116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1D19B1-8B53-2141-8C44-D2F405584FC4}"/>
              </a:ext>
            </a:extLst>
          </p:cNvPr>
          <p:cNvSpPr txBox="1"/>
          <p:nvPr/>
        </p:nvSpPr>
        <p:spPr>
          <a:xfrm>
            <a:off x="4890783" y="2688333"/>
            <a:ext cx="3967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dirty="0">
                <a:solidFill>
                  <a:srgbClr val="0070C0"/>
                </a:solidFill>
              </a:rPr>
              <a:t>Change anterior curvature of cornea</a:t>
            </a:r>
          </a:p>
        </p:txBody>
      </p:sp>
      <p:pic>
        <p:nvPicPr>
          <p:cNvPr id="14" name="RVO film.mov" descr="RVO film.mov">
            <a:hlinkClick r:id="" action="ppaction://media"/>
            <a:extLst>
              <a:ext uri="{FF2B5EF4-FFF2-40B4-BE49-F238E27FC236}">
                <a16:creationId xmlns:a16="http://schemas.microsoft.com/office/drawing/2014/main" id="{A0FC4B37-EEB6-6F40-927A-E3CED4213C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17858" y="3563327"/>
            <a:ext cx="3028734" cy="265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4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3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9657FD2-8E60-41AC-84E8-8320BB7E0683}"/>
              </a:ext>
            </a:extLst>
          </p:cNvPr>
          <p:cNvSpPr txBox="1"/>
          <p:nvPr/>
        </p:nvSpPr>
        <p:spPr>
          <a:xfrm>
            <a:off x="194679" y="94391"/>
            <a:ext cx="4878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54D66"/>
                </a:solidFill>
                <a:latin typeface="Artifakt Element Thin" panose="020B0203050000020004" pitchFamily="34" charset="0"/>
                <a:ea typeface="Artifakt Element Thin" panose="020B0203050000020004" pitchFamily="34" charset="0"/>
              </a:rPr>
              <a:t>The </a:t>
            </a:r>
            <a:r>
              <a:rPr lang="en-US" sz="3200" b="1">
                <a:solidFill>
                  <a:srgbClr val="354D66"/>
                </a:solidFill>
                <a:latin typeface="Artifakt Element Thin" panose="020B0203050000020004" pitchFamily="34" charset="0"/>
                <a:ea typeface="Artifakt Element Thin" panose="020B0203050000020004" pitchFamily="34" charset="0"/>
              </a:rPr>
              <a:t>RVO USP’s </a:t>
            </a:r>
            <a:endParaRPr lang="en-US" sz="3200" b="1" dirty="0">
              <a:solidFill>
                <a:srgbClr val="354D66"/>
              </a:solidFill>
              <a:latin typeface="Artifakt Element Thin" panose="020B0203050000020004" pitchFamily="34" charset="0"/>
              <a:ea typeface="Artifakt Element Thin" panose="020B0203050000020004" pitchFamily="34" charset="0"/>
            </a:endParaRPr>
          </a:p>
          <a:p>
            <a:r>
              <a:rPr lang="en-US" sz="2800" b="1" dirty="0">
                <a:solidFill>
                  <a:srgbClr val="A0A0A0"/>
                </a:solidFill>
                <a:latin typeface="Artifakt Element Thin" panose="020B0203050000020004" pitchFamily="34" charset="0"/>
                <a:ea typeface="Artifakt Element Thin" panose="020B0203050000020004" pitchFamily="34" charset="0"/>
              </a:rPr>
              <a:t>Raindrop near vision inlays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37444D-FD2D-412D-B36C-F14074A66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739" y="6046839"/>
            <a:ext cx="1620234" cy="9438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F0814E-7BDE-44E7-995E-FD9279E43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364" y="1956392"/>
            <a:ext cx="1586574" cy="18321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2626A2-6F30-466E-AF67-FA379CFCD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373" y="1738400"/>
            <a:ext cx="2809384" cy="26547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482BC9-C0CC-4EA2-9AA9-F0903852E9C9}"/>
              </a:ext>
            </a:extLst>
          </p:cNvPr>
          <p:cNvSpPr/>
          <p:nvPr/>
        </p:nvSpPr>
        <p:spPr>
          <a:xfrm>
            <a:off x="4611419" y="4699402"/>
            <a:ext cx="391178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/>
              <a:t>Placed in one eye only under femtosecond laser flap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/>
              <a:t>Quick and simple 10 min procedure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Removable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24D9DA-C991-494A-A3DC-192C34EEA3A9}"/>
              </a:ext>
            </a:extLst>
          </p:cNvPr>
          <p:cNvSpPr/>
          <p:nvPr/>
        </p:nvSpPr>
        <p:spPr>
          <a:xfrm>
            <a:off x="8523198" y="4699402"/>
            <a:ext cx="3668801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/>
              <a:t>Smaller than the eye of a needle and cosmetically clear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Transparent high light transmission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433C9E-4CE7-42DC-93E5-57C86097DFA9}"/>
              </a:ext>
            </a:extLst>
          </p:cNvPr>
          <p:cNvSpPr/>
          <p:nvPr/>
        </p:nvSpPr>
        <p:spPr>
          <a:xfrm>
            <a:off x="194679" y="4699402"/>
            <a:ext cx="409003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/>
              <a:t>Improves both near and intermediate vision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No need for reading glasses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5EE461-AD0E-4760-9D33-2C99DBEC92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9" t="3774" r="34172"/>
          <a:stretch/>
        </p:blipFill>
        <p:spPr>
          <a:xfrm>
            <a:off x="4744284" y="1797065"/>
            <a:ext cx="3214251" cy="242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A75EE3-0C9B-445F-896A-EBAC866D36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 t="-13538" r="-422" b="13538"/>
          <a:stretch/>
        </p:blipFill>
        <p:spPr>
          <a:xfrm>
            <a:off x="314786" y="1499202"/>
            <a:ext cx="3984671" cy="272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8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DA8948C-1991-5841-BD25-C6DEC9CC9E82}"/>
              </a:ext>
            </a:extLst>
          </p:cNvPr>
          <p:cNvGrpSpPr/>
          <p:nvPr/>
        </p:nvGrpSpPr>
        <p:grpSpPr>
          <a:xfrm>
            <a:off x="165674" y="147485"/>
            <a:ext cx="12238299" cy="6843252"/>
            <a:chOff x="165674" y="147485"/>
            <a:chExt cx="12238299" cy="684325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9657FD2-8E60-41AC-84E8-8320BB7E0683}"/>
                </a:ext>
              </a:extLst>
            </p:cNvPr>
            <p:cNvSpPr txBox="1"/>
            <p:nvPr/>
          </p:nvSpPr>
          <p:spPr>
            <a:xfrm>
              <a:off x="165674" y="147485"/>
              <a:ext cx="48787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354D66"/>
                  </a:solidFill>
                  <a:latin typeface="Artifakt Element Thin" panose="020B0203050000020004" pitchFamily="34" charset="0"/>
                  <a:ea typeface="Artifakt Element Thin" panose="020B0203050000020004" pitchFamily="34" charset="0"/>
                </a:rPr>
                <a:t>Business Model 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137444D-FD2D-412D-B36C-F14074A66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3739" y="6046839"/>
              <a:ext cx="1620234" cy="943898"/>
            </a:xfrm>
            <a:prstGeom prst="rect">
              <a:avLst/>
            </a:prstGeom>
          </p:spPr>
        </p:pic>
        <p:graphicFrame>
          <p:nvGraphicFramePr>
            <p:cNvPr id="2" name="Diagram 1">
              <a:extLst>
                <a:ext uri="{FF2B5EF4-FFF2-40B4-BE49-F238E27FC236}">
                  <a16:creationId xmlns:a16="http://schemas.microsoft.com/office/drawing/2014/main" id="{398EB497-D772-4CED-8124-90DCF72689E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76023109"/>
                </p:ext>
              </p:extLst>
            </p:nvPr>
          </p:nvGraphicFramePr>
          <p:xfrm>
            <a:off x="1451517" y="297712"/>
            <a:ext cx="8575749" cy="584062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2728F1-0D73-4AA8-8EFD-F4F7F6A4C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8401" y="1455867"/>
              <a:ext cx="1432558" cy="834564"/>
            </a:xfrm>
            <a:prstGeom prst="rect">
              <a:avLst/>
            </a:prstGeom>
          </p:spPr>
        </p:pic>
        <p:pic>
          <p:nvPicPr>
            <p:cNvPr id="5" name="Graphic 4" descr="Doctor">
              <a:extLst>
                <a:ext uri="{FF2B5EF4-FFF2-40B4-BE49-F238E27FC236}">
                  <a16:creationId xmlns:a16="http://schemas.microsoft.com/office/drawing/2014/main" id="{8F959E5F-20A5-4EA4-9D4D-DA9072CA6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805026" y="2374766"/>
              <a:ext cx="974667" cy="974667"/>
            </a:xfrm>
            <a:prstGeom prst="rect">
              <a:avLst/>
            </a:prstGeom>
          </p:spPr>
        </p:pic>
        <p:pic>
          <p:nvPicPr>
            <p:cNvPr id="8" name="Graphic 7" descr="Group">
              <a:extLst>
                <a:ext uri="{FF2B5EF4-FFF2-40B4-BE49-F238E27FC236}">
                  <a16:creationId xmlns:a16="http://schemas.microsoft.com/office/drawing/2014/main" id="{185C428E-462D-459C-9084-2CA7D1300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684694" y="4110370"/>
              <a:ext cx="914400" cy="914400"/>
            </a:xfrm>
            <a:prstGeom prst="rect">
              <a:avLst/>
            </a:prstGeom>
          </p:spPr>
        </p:pic>
        <p:pic>
          <p:nvPicPr>
            <p:cNvPr id="12" name="Graphic 11" descr="Factory">
              <a:extLst>
                <a:ext uri="{FF2B5EF4-FFF2-40B4-BE49-F238E27FC236}">
                  <a16:creationId xmlns:a16="http://schemas.microsoft.com/office/drawing/2014/main" id="{9CA12FE8-FC18-4516-909C-9436945C6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739391" y="808522"/>
              <a:ext cx="914400" cy="9144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15ABAE7-E796-4858-9C69-046523CCB097}"/>
                </a:ext>
              </a:extLst>
            </p:cNvPr>
            <p:cNvSpPr txBox="1"/>
            <p:nvPr/>
          </p:nvSpPr>
          <p:spPr>
            <a:xfrm>
              <a:off x="7699803" y="985563"/>
              <a:ext cx="34090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RVO distributes the raindrop inlays to affiliated ophthalmologists or sell to distributors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C6E1534-BB50-491D-9801-D76FC0053665}"/>
                </a:ext>
              </a:extLst>
            </p:cNvPr>
            <p:cNvSpPr txBox="1"/>
            <p:nvPr/>
          </p:nvSpPr>
          <p:spPr>
            <a:xfrm>
              <a:off x="7699803" y="4350865"/>
              <a:ext cx="290794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Patients pay around 4000 and 5000$ for the procedure  (not reimbursed by health insurance)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93D4F8B-88F3-4DCA-802B-4D26BEA7B07A}"/>
                </a:ext>
              </a:extLst>
            </p:cNvPr>
            <p:cNvSpPr txBox="1"/>
            <p:nvPr/>
          </p:nvSpPr>
          <p:spPr>
            <a:xfrm>
              <a:off x="1274536" y="2478037"/>
              <a:ext cx="287256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Affiliated ophthalmologists get contacted by the patients through RVO website based on their location and availability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826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0B57F4-BE57-9BFF-8347-A2BE1CA5A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107" y="884303"/>
            <a:ext cx="5073445" cy="262720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44431AB-FDF6-354B-A8C1-54865404AD2A}"/>
              </a:ext>
            </a:extLst>
          </p:cNvPr>
          <p:cNvGrpSpPr/>
          <p:nvPr/>
        </p:nvGrpSpPr>
        <p:grpSpPr>
          <a:xfrm>
            <a:off x="2040193" y="3893570"/>
            <a:ext cx="8440988" cy="2385427"/>
            <a:chOff x="2040193" y="3893570"/>
            <a:chExt cx="8440988" cy="238542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64EEEDA-5415-D44B-9247-41CCA6B40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6922" y="3893570"/>
              <a:ext cx="5537814" cy="2385427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2DB9A0-B30A-DE46-8CD0-42B8F364A863}"/>
                </a:ext>
              </a:extLst>
            </p:cNvPr>
            <p:cNvGrpSpPr/>
            <p:nvPr/>
          </p:nvGrpSpPr>
          <p:grpSpPr>
            <a:xfrm>
              <a:off x="2040193" y="3893570"/>
              <a:ext cx="8440988" cy="1088438"/>
              <a:chOff x="2040193" y="3893570"/>
              <a:chExt cx="8440988" cy="1088438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8E98AB0-5D30-200D-F3BA-9371AAE262D4}"/>
                  </a:ext>
                </a:extLst>
              </p:cNvPr>
              <p:cNvSpPr txBox="1"/>
              <p:nvPr/>
            </p:nvSpPr>
            <p:spPr>
              <a:xfrm>
                <a:off x="2040193" y="3893570"/>
                <a:ext cx="811161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H" sz="4800" b="1" dirty="0">
                    <a:solidFill>
                      <a:srgbClr val="00B050"/>
                    </a:solidFill>
                  </a:rPr>
                  <a:t>Goodbye Reading Glasses</a:t>
                </a:r>
              </a:p>
            </p:txBody>
          </p:sp>
          <p:pic>
            <p:nvPicPr>
              <p:cNvPr id="7" name="Graphic 6" descr="Bullseye">
                <a:extLst>
                  <a:ext uri="{FF2B5EF4-FFF2-40B4-BE49-F238E27FC236}">
                    <a16:creationId xmlns:a16="http://schemas.microsoft.com/office/drawing/2014/main" id="{4BBB29F2-D303-D747-8870-66541815E7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392743" y="3893570"/>
                <a:ext cx="1088438" cy="108843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278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0B57F4-BE57-9BFF-8347-A2BE1CA5A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374" y="1665974"/>
            <a:ext cx="5073445" cy="262720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FD5F6A-4EFB-CA5E-E78F-304FCF2F5FA5}"/>
              </a:ext>
            </a:extLst>
          </p:cNvPr>
          <p:cNvGrpSpPr/>
          <p:nvPr/>
        </p:nvGrpSpPr>
        <p:grpSpPr>
          <a:xfrm rot="-1800000">
            <a:off x="2174346" y="2784300"/>
            <a:ext cx="7865423" cy="1938992"/>
            <a:chOff x="1309578" y="4654016"/>
            <a:chExt cx="7865423" cy="19389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CE8AE7D-CC89-A516-D5BA-F3D15A81FBDD}"/>
                </a:ext>
              </a:extLst>
            </p:cNvPr>
            <p:cNvSpPr/>
            <p:nvPr/>
          </p:nvSpPr>
          <p:spPr>
            <a:xfrm>
              <a:off x="1309578" y="4654016"/>
              <a:ext cx="7865423" cy="193899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CH" sz="6000" b="0" cap="none" spc="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Franklin Gothic Medium" panose="020B0603020102020204" pitchFamily="34" charset="0"/>
                </a:rPr>
                <a:t>FAILED or SUCCESSFUL</a:t>
              </a:r>
            </a:p>
            <a:p>
              <a:pPr algn="ctr"/>
              <a:r>
                <a:rPr lang="en-CH" sz="6000" b="0" cap="none" spc="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Franklin Gothic Medium" panose="020B0603020102020204" pitchFamily="34" charset="0"/>
                </a:rPr>
                <a:t>STARTUP?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88ED342-EA5D-EDED-22D8-29EAA8459177}"/>
                </a:ext>
              </a:extLst>
            </p:cNvPr>
            <p:cNvSpPr/>
            <p:nvPr/>
          </p:nvSpPr>
          <p:spPr>
            <a:xfrm>
              <a:off x="1339417" y="4702105"/>
              <a:ext cx="7793985" cy="1754326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</p:spTree>
    <p:extLst>
      <p:ext uri="{BB962C8B-B14F-4D97-AF65-F5344CB8AC3E}">
        <p14:creationId xmlns:p14="http://schemas.microsoft.com/office/powerpoint/2010/main" val="74558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9657FD2-8E60-41AC-84E8-8320BB7E0683}"/>
              </a:ext>
            </a:extLst>
          </p:cNvPr>
          <p:cNvSpPr txBox="1"/>
          <p:nvPr/>
        </p:nvSpPr>
        <p:spPr>
          <a:xfrm>
            <a:off x="564606" y="86791"/>
            <a:ext cx="4878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54D66"/>
                </a:solidFill>
                <a:latin typeface="Artifakt Element Thin" panose="020B0203050000020004" pitchFamily="34" charset="0"/>
                <a:ea typeface="Artifakt Element Thin" panose="020B0203050000020004" pitchFamily="34" charset="0"/>
              </a:rPr>
              <a:t>RVO </a:t>
            </a:r>
            <a:r>
              <a:rPr lang="en-US" sz="4000" b="1" dirty="0">
                <a:solidFill>
                  <a:srgbClr val="FF0000"/>
                </a:solidFill>
                <a:latin typeface="Artifakt Element Thin" panose="020B0203050000020004" pitchFamily="34" charset="0"/>
                <a:ea typeface="Artifakt Element Thin" panose="020B0203050000020004" pitchFamily="34" charset="0"/>
              </a:rPr>
              <a:t>FAILURES!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37444D-FD2D-412D-B36C-F14074A66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739" y="6046839"/>
            <a:ext cx="1620234" cy="9438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D825B9-31F2-4EF8-8A1A-BFA6E8857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774" y="650966"/>
            <a:ext cx="6025571" cy="4069125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64D9B6-181C-4CAD-A09C-5AA48EC4FE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21" y="4867576"/>
            <a:ext cx="8995078" cy="199042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35F1DB-D4E6-4631-88CA-7EF42FE066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7"/>
          <a:stretch/>
        </p:blipFill>
        <p:spPr>
          <a:xfrm>
            <a:off x="602627" y="732260"/>
            <a:ext cx="4962677" cy="378339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7FC74A4-8768-4BFD-8F85-CC0F71DCF2BD}"/>
              </a:ext>
            </a:extLst>
          </p:cNvPr>
          <p:cNvSpPr/>
          <p:nvPr/>
        </p:nvSpPr>
        <p:spPr>
          <a:xfrm>
            <a:off x="878788" y="5862788"/>
            <a:ext cx="3179813" cy="273972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A4E844D-2D2B-4BD6-B78C-7084DD1E6810}"/>
              </a:ext>
            </a:extLst>
          </p:cNvPr>
          <p:cNvSpPr/>
          <p:nvPr/>
        </p:nvSpPr>
        <p:spPr>
          <a:xfrm>
            <a:off x="5607206" y="6360969"/>
            <a:ext cx="3872393" cy="273973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840524-0C02-4D27-9CC8-E69B84D91992}"/>
              </a:ext>
            </a:extLst>
          </p:cNvPr>
          <p:cNvSpPr/>
          <p:nvPr/>
        </p:nvSpPr>
        <p:spPr>
          <a:xfrm>
            <a:off x="277370" y="6584027"/>
            <a:ext cx="3872393" cy="273973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FFE803-6F9F-471A-8E2A-CA5A87BBB7FC}"/>
              </a:ext>
            </a:extLst>
          </p:cNvPr>
          <p:cNvSpPr/>
          <p:nvPr/>
        </p:nvSpPr>
        <p:spPr>
          <a:xfrm>
            <a:off x="1658162" y="6188667"/>
            <a:ext cx="3872393" cy="273973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B5D1A5-788F-4455-91A7-35D848855F50}"/>
              </a:ext>
            </a:extLst>
          </p:cNvPr>
          <p:cNvSpPr/>
          <p:nvPr/>
        </p:nvSpPr>
        <p:spPr>
          <a:xfrm>
            <a:off x="878788" y="1869748"/>
            <a:ext cx="4058972" cy="468416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2511FDB-65E6-4270-966B-3AB61F92A792}"/>
              </a:ext>
            </a:extLst>
          </p:cNvPr>
          <p:cNvSpPr/>
          <p:nvPr/>
        </p:nvSpPr>
        <p:spPr>
          <a:xfrm>
            <a:off x="5737774" y="3957411"/>
            <a:ext cx="5940771" cy="352783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034072F-7091-3E49-AD60-97845F23C78B}"/>
              </a:ext>
            </a:extLst>
          </p:cNvPr>
          <p:cNvCxnSpPr/>
          <p:nvPr/>
        </p:nvCxnSpPr>
        <p:spPr>
          <a:xfrm>
            <a:off x="2509996" y="3206784"/>
            <a:ext cx="92318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F23D44E-F91C-514C-B320-77A2BB47E7EB}"/>
              </a:ext>
            </a:extLst>
          </p:cNvPr>
          <p:cNvCxnSpPr/>
          <p:nvPr/>
        </p:nvCxnSpPr>
        <p:spPr>
          <a:xfrm>
            <a:off x="2853464" y="3686731"/>
            <a:ext cx="92318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C9E3C43-2060-F546-BAD1-4E577054A72F}"/>
              </a:ext>
            </a:extLst>
          </p:cNvPr>
          <p:cNvCxnSpPr>
            <a:cxnSpLocks/>
          </p:cNvCxnSpPr>
          <p:nvPr/>
        </p:nvCxnSpPr>
        <p:spPr>
          <a:xfrm>
            <a:off x="2169885" y="6111299"/>
            <a:ext cx="150136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9A9DC53-3437-6443-8C12-1E1A66391A90}"/>
              </a:ext>
            </a:extLst>
          </p:cNvPr>
          <p:cNvCxnSpPr>
            <a:cxnSpLocks/>
          </p:cNvCxnSpPr>
          <p:nvPr/>
        </p:nvCxnSpPr>
        <p:spPr>
          <a:xfrm>
            <a:off x="6838611" y="4310194"/>
            <a:ext cx="222350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75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226</Words>
  <Application>Microsoft Macintosh PowerPoint</Application>
  <PresentationFormat>Breitbild</PresentationFormat>
  <Paragraphs>59</Paragraphs>
  <Slides>8</Slides>
  <Notes>8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5" baseType="lpstr">
      <vt:lpstr>Arial</vt:lpstr>
      <vt:lpstr>Artifakt Element Thin</vt:lpstr>
      <vt:lpstr>Calibri</vt:lpstr>
      <vt:lpstr>Calibri Light</vt:lpstr>
      <vt:lpstr>Franklin Gothic Medium</vt:lpstr>
      <vt:lpstr>Wingdings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Samet Hana</dc:creator>
  <cp:lastModifiedBy>Vida Vafaizadeh</cp:lastModifiedBy>
  <cp:revision>59</cp:revision>
  <dcterms:created xsi:type="dcterms:W3CDTF">2022-09-13T13:36:37Z</dcterms:created>
  <dcterms:modified xsi:type="dcterms:W3CDTF">2023-09-28T07:18:02Z</dcterms:modified>
</cp:coreProperties>
</file>